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Open Sans Bold" charset="1" panose="020B0806030504020204"/>
      <p:regular r:id="rId27"/>
    </p:embeddedFont>
    <p:embeddedFont>
      <p:font typeface="Garet" charset="1" panose="00000000000000000000"/>
      <p:regular r:id="rId28"/>
    </p:embeddedFont>
    <p:embeddedFont>
      <p:font typeface="Playlist Script" charset="1" panose="00000000000000000000"/>
      <p:regular r:id="rId29"/>
    </p:embeddedFont>
    <p:embeddedFont>
      <p:font typeface="Horizon" charset="1" panose="02000500000000000000"/>
      <p:regular r:id="rId30"/>
    </p:embeddedFont>
    <p:embeddedFont>
      <p:font typeface="Open Sans" charset="1" panose="020B06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create.kahoot.it/details/3c1131ac-9caf-45fa-b6c7-bb04e1c780e9" TargetMode="External" Type="http://schemas.openxmlformats.org/officeDocument/2006/relationships/hyperlink"/><Relationship Id="rId7" Target="https://create.kahoot.it/details/3c1131ac-9caf-45fa-b6c7-bb04e1c780e9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309" y="0"/>
            <a:ext cx="5746691" cy="1711780"/>
          </a:xfrm>
          <a:custGeom>
            <a:avLst/>
            <a:gdLst/>
            <a:ahLst/>
            <a:cxnLst/>
            <a:rect r="r" b="b" t="t" l="l"/>
            <a:pathLst>
              <a:path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5148" y="7834026"/>
            <a:ext cx="59538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Lógica de Sistemas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41962" y="3355266"/>
            <a:ext cx="826579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 2: Lógica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03" y="8745251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Escuela de Ingenieria de Ciencias Y Sistemas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10675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58532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Universidad de San Carlos de Guatemala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889" y="850129"/>
            <a:ext cx="15884411" cy="104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EJEMPLOS DE NATURALEZA DOBLE EN LA CIENCIA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33536" y="2650161"/>
            <a:ext cx="4898338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Material: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En física su estudio son los fenómenos físicos, en biología el estudio de los seres vivos; de la zoología los animales y de la Lógica el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pensamiento. Estamos usando el término “material” como sinónimo de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tema o estudio.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17554" y="2650161"/>
            <a:ext cx="4898338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Formal: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Por ej</a:t>
            </a: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emplo, un aspecto material tiene varias características que pueden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estudiarse desde varias perspectivas y por tanto corresponder a diferentes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ciencias. El hombre (aspecto material) en sus diferentes manifestaciones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estudiado por diversas ciencias: la psicología, sociología, historia, etc.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481185" cy="10287000"/>
          </a:xfrm>
          <a:custGeom>
            <a:avLst/>
            <a:gdLst/>
            <a:ahLst/>
            <a:cxnLst/>
            <a:rect r="r" b="b" t="t" l="l"/>
            <a:pathLst>
              <a:path h="10287000" w="9481185">
                <a:moveTo>
                  <a:pt x="0" y="0"/>
                </a:moveTo>
                <a:lnTo>
                  <a:pt x="9481185" y="0"/>
                </a:lnTo>
                <a:lnTo>
                  <a:pt x="94811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3392" y="263525"/>
            <a:ext cx="7862708" cy="150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LÓGICA Y LA SOCIOLOGÍA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76691" y="2503665"/>
            <a:ext cx="829610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Según l</a:t>
            </a: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 sociología , el pensamiento y sus leyes dependen del grupo social. Este es el que impone las normas a que debe ajustarse y esas normas no son sino las que han demostrado a través del tiempo, ser eficaces.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701" y="1453366"/>
            <a:ext cx="9893392" cy="6591472"/>
          </a:xfrm>
          <a:custGeom>
            <a:avLst/>
            <a:gdLst/>
            <a:ahLst/>
            <a:cxnLst/>
            <a:rect r="r" b="b" t="t" l="l"/>
            <a:pathLst>
              <a:path h="6591472" w="9893392">
                <a:moveTo>
                  <a:pt x="0" y="0"/>
                </a:moveTo>
                <a:lnTo>
                  <a:pt x="9893392" y="0"/>
                </a:lnTo>
                <a:lnTo>
                  <a:pt x="9893392" y="6591472"/>
                </a:lnTo>
                <a:lnTo>
                  <a:pt x="0" y="659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3392" y="263525"/>
            <a:ext cx="7862708" cy="150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LÓGICA Y </a:t>
            </a:r>
          </a:p>
          <a:p>
            <a:pPr algn="l">
              <a:lnSpc>
                <a:spcPts val="5650"/>
              </a:lnSpc>
            </a:pPr>
            <a:r>
              <a:rPr lang="en-US" sz="50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MATEMÁTICA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76691" y="2503665"/>
            <a:ext cx="829610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Los m</a:t>
            </a: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atemáticos en su afán reduccionista, dicen que la Lógica al igual que la matemática, estudia las relaciones abstractas formales. Así cuando la Lógica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expresa: “Todos los hombres son mortales; Sócrates </a:t>
            </a: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hombre, por lo tanto Sócrates es mortal”, ni Sócrates, ni los hombres, ni su mortalidad le interesan.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98348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3392" y="263525"/>
            <a:ext cx="7862708" cy="150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LÓGICA Y LA</a:t>
            </a:r>
          </a:p>
          <a:p>
            <a:pPr algn="l">
              <a:lnSpc>
                <a:spcPts val="5650"/>
              </a:lnSpc>
            </a:pPr>
            <a:r>
              <a:rPr lang="en-US" sz="50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GRAMÁTICA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76691" y="2503665"/>
            <a:ext cx="8296109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Los gr</a:t>
            </a: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amáticos argumentan que la única tarea de la Lógica consiste en estudiar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las reglas de formación y transformación de las operaciones; es decir como pasar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de una oración a otra. Y como el estudio de las reglas de formación de oraciones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corresp</a:t>
            </a: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onde a la gramática, entonces la Lógica es un capítulo de la gramática.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34043" y="1600160"/>
            <a:ext cx="11301259" cy="6314578"/>
          </a:xfrm>
          <a:custGeom>
            <a:avLst/>
            <a:gdLst/>
            <a:ahLst/>
            <a:cxnLst/>
            <a:rect r="r" b="b" t="t" l="l"/>
            <a:pathLst>
              <a:path h="6314578" w="11301259">
                <a:moveTo>
                  <a:pt x="0" y="0"/>
                </a:moveTo>
                <a:lnTo>
                  <a:pt x="11301259" y="0"/>
                </a:lnTo>
                <a:lnTo>
                  <a:pt x="11301259" y="6314579"/>
                </a:lnTo>
                <a:lnTo>
                  <a:pt x="0" y="631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3392" y="263525"/>
            <a:ext cx="7862708" cy="150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LÓGICA Y LA</a:t>
            </a:r>
          </a:p>
          <a:p>
            <a:pPr algn="l">
              <a:lnSpc>
                <a:spcPts val="5650"/>
              </a:lnSpc>
            </a:pPr>
            <a:r>
              <a:rPr lang="en-US" sz="50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FILOSOFÍA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76691" y="2503665"/>
            <a:ext cx="8296109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su devenir, l</a:t>
            </a: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 filosofía camina sobre sus andadores que la Lógica le prepara y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la Lógica se desarrolla en la medida que la filosofía busca explicarse la realidad.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Así la Lógica va detrás de la filosofía hasta que Aristóteles la saca </a:t>
            </a:r>
            <a:r>
              <a:rPr lang="en-US" sz="33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del anonimato y la presenta como la ciencia del logos, del razonamiento.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82002"/>
            <a:ext cx="15884411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LÓGICA COMO CIENCIA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8901" y="1908240"/>
            <a:ext cx="16126564" cy="740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Ahora que hemos aclarado en el módulo anterior la situación de la Lógica con otras ciencias, podemos concentrarnos ahora en ver los aspectos de la Lógica como ciencia.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Como una ciencia la Lógica tiene: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Objeto de estudio: </a:t>
            </a:r>
            <a:r>
              <a:rPr lang="en-US" sz="35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La lógica tiene como objeto de estudio los principios y leyes que debe cumplir el pensamiento o razón para ser correcto o verdadero; cuales son los principios y normas para definir el pensamiento.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Método de estudio: </a:t>
            </a:r>
            <a:r>
              <a:rPr lang="en-US" sz="35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El método de estudio de la lógica, como método científico, es riguroso, la duda no tiene cabida en el, salvo como objeto de estudio o recurso para encontrar la verdad, además tiende a la exactitud.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2736" y="1786238"/>
            <a:ext cx="16126564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En este punto ya podemos dar definición formal de la Lógica. Lógica es la ciencia que estudia las leyes del pensamiento, su estructura y sus formas y relaciones, así como la estructura de la ciencia y su metodología.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Acorde a la utilidad de la lógica hay algunas preguntas que podemos hacernos: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¿A mi para que me sirve la lógica?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¿Qué beneficios obtendré de su conocimiento?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775127" y="6016908"/>
            <a:ext cx="4770590" cy="3577942"/>
          </a:xfrm>
          <a:custGeom>
            <a:avLst/>
            <a:gdLst/>
            <a:ahLst/>
            <a:cxnLst/>
            <a:rect r="r" b="b" t="t" l="l"/>
            <a:pathLst>
              <a:path h="3577942" w="4770590">
                <a:moveTo>
                  <a:pt x="0" y="0"/>
                </a:moveTo>
                <a:lnTo>
                  <a:pt x="4770590" y="0"/>
                </a:lnTo>
                <a:lnTo>
                  <a:pt x="4770590" y="3577942"/>
                </a:lnTo>
                <a:lnTo>
                  <a:pt x="0" y="357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82002"/>
            <a:ext cx="15884411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DEFINICIÓN FORMAL DE LA LÓGICA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82002"/>
            <a:ext cx="15884411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ESTRUCTURA FUNDAMENTAL DE LA LÓGICA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608762"/>
            <a:ext cx="16412982" cy="109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98260" indent="-449130" lvl="1">
              <a:lnSpc>
                <a:spcPts val="5824"/>
              </a:lnSpc>
              <a:buFont typeface="Arial"/>
              <a:buChar char="•"/>
            </a:pPr>
            <a:r>
              <a:rPr lang="en-US" b="true" sz="416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apofántica:</a:t>
            </a:r>
            <a:r>
              <a:rPr lang="en-US" sz="416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es predicación o juicio y es la operación que determina el material de conocimiento y este consta de 3 partes: </a:t>
            </a:r>
            <a:r>
              <a:rPr lang="en-US" b="true" sz="416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Concepto, Juicio y Razonamiento.</a:t>
            </a:r>
          </a:p>
          <a:p>
            <a:pPr algn="just" marL="898260" indent="-449130" lvl="1">
              <a:lnSpc>
                <a:spcPts val="5824"/>
              </a:lnSpc>
              <a:buFont typeface="Arial"/>
              <a:buChar char="•"/>
            </a:pPr>
            <a:r>
              <a:rPr lang="en-US" b="true" sz="416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teorética: </a:t>
            </a:r>
            <a:r>
              <a:rPr lang="en-US" sz="416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el planteamiento y solución de un problema específico en la consecución de nuestros objetivos.</a:t>
            </a:r>
          </a:p>
          <a:p>
            <a:pPr algn="just" marL="898260" indent="-449130" lvl="1">
              <a:lnSpc>
                <a:spcPts val="5824"/>
              </a:lnSpc>
              <a:buFont typeface="Arial"/>
              <a:buChar char="•"/>
            </a:pPr>
            <a:r>
              <a:rPr lang="en-US" b="true" sz="416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método científico:</a:t>
            </a:r>
            <a:r>
              <a:rPr lang="en-US" sz="416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es lo que podemos utilizar como facilitadora de trabajo de investigación, los pasos a seguir en el planteamiento y solución de un problema.</a:t>
            </a:r>
          </a:p>
          <a:p>
            <a:pPr algn="just" marL="898260" indent="-449130" lvl="1">
              <a:lnSpc>
                <a:spcPts val="5824"/>
              </a:lnSpc>
              <a:buFont typeface="Arial"/>
              <a:buChar char="•"/>
            </a:pPr>
            <a:r>
              <a:rPr lang="en-US" b="true" sz="416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Lógica Matemática: </a:t>
            </a:r>
            <a:r>
              <a:rPr lang="en-US" sz="416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la formulación extrema de la logica, en la que nos lleva a conseguir una abstracción y precisión similar al de matemática. </a:t>
            </a:r>
          </a:p>
          <a:p>
            <a:pPr algn="just">
              <a:lnSpc>
                <a:spcPts val="5824"/>
              </a:lnSpc>
            </a:pPr>
          </a:p>
          <a:p>
            <a:pPr algn="just">
              <a:lnSpc>
                <a:spcPts val="5824"/>
              </a:lnSpc>
            </a:pPr>
          </a:p>
          <a:p>
            <a:pPr algn="just">
              <a:lnSpc>
                <a:spcPts val="5824"/>
              </a:lnSpc>
            </a:pPr>
          </a:p>
          <a:p>
            <a:pPr algn="just">
              <a:lnSpc>
                <a:spcPts val="582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82002"/>
            <a:ext cx="15884411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SISTEMA, SUBSISTEMA Y SUPRASISTEMA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1214" y="1567567"/>
            <a:ext cx="16126564" cy="9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Lo que define a un sistema es el conjunto de elementos o partes organizadas que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interactúan entre sí para lograr un objetivo. Es un conjunto organizado de elementos que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interactúan entre sí o son interdependientes, logrando formar un todo complejo que sea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identificable y distinto. Un sistema puede ser cualquier objeto, cualquier región del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espacio, posee una entrada, esta puede ser de datos, energía, o materia.</a:t>
            </a:r>
            <a:r>
              <a:rPr lang="en-US" sz="3000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300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Ejemplo: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Visualicemos esto con un ejemplo (colocar una imagen del Universo, que incluya la Vía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Láctea y el planeta Tierra, colocarle a cada uno lo siguiente):</a:t>
            </a:r>
          </a:p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Vía Láctea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un suprasistema para el Sistema Solar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un subsistema del universo</a:t>
            </a:r>
          </a:p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Solar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un suprasistema para el planeta Tierra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un subsistema de la Vía Láctea</a:t>
            </a:r>
          </a:p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Planeta Tierra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un suprasistema para el ser humano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un subsistema del Sistema Solar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807" y="3682117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82002"/>
            <a:ext cx="15884411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EVALUACIÓN DE CONOCIMIENTOS ADQUIRIDOS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214" y="1567567"/>
            <a:ext cx="16126564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Duración: 15 minutos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https://create.kahoot.it/details/3c1131ac-9caf-45fa-b6c7-bb04e1c780e9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3381" y="4699697"/>
            <a:ext cx="4613551" cy="666407"/>
            <a:chOff x="0" y="0"/>
            <a:chExt cx="1964221" cy="283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Nociones de lógica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8654" y="4740441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6989" y="3303305"/>
            <a:ext cx="4115190" cy="1267162"/>
            <a:chOff x="0" y="0"/>
            <a:chExt cx="1083836" cy="333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3836" cy="333738"/>
            </a:xfrm>
            <a:custGeom>
              <a:avLst/>
              <a:gdLst/>
              <a:ahLst/>
              <a:cxnLst/>
              <a:rect r="r" b="b" t="t" l="l"/>
              <a:pathLst>
                <a:path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RECORDATORIOS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754" y="3429735"/>
            <a:ext cx="753892" cy="872928"/>
          </a:xfrm>
          <a:custGeom>
            <a:avLst/>
            <a:gdLst/>
            <a:ahLst/>
            <a:cxnLst/>
            <a:rect r="r" b="b" t="t" l="l"/>
            <a:pathLst>
              <a:path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1754" y="-249180"/>
            <a:ext cx="6140237" cy="2980843"/>
            <a:chOff x="0" y="0"/>
            <a:chExt cx="8186982" cy="39744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86783"/>
              <a:ext cx="8186982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131416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Agenda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8186982" cy="92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3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31715" y="154716"/>
            <a:ext cx="8416862" cy="2844707"/>
            <a:chOff x="0" y="0"/>
            <a:chExt cx="11222483" cy="37929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05268"/>
              <a:ext cx="11222483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131416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Recursos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1222483" cy="74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591201" y="3848835"/>
            <a:ext cx="9668099" cy="1305178"/>
            <a:chOff x="0" y="0"/>
            <a:chExt cx="2546331" cy="3437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46331" cy="343751"/>
            </a:xfrm>
            <a:custGeom>
              <a:avLst/>
              <a:gdLst/>
              <a:ahLst/>
              <a:cxnLst/>
              <a:rect r="r" b="b" t="t" l="l"/>
              <a:pathLst>
                <a:path h="343751" w="2546331">
                  <a:moveTo>
                    <a:pt x="2343131" y="0"/>
                  </a:moveTo>
                  <a:lnTo>
                    <a:pt x="0" y="0"/>
                  </a:lnTo>
                  <a:lnTo>
                    <a:pt x="0" y="343751"/>
                  </a:lnTo>
                  <a:lnTo>
                    <a:pt x="2343131" y="343751"/>
                  </a:lnTo>
                  <a:lnTo>
                    <a:pt x="2546331" y="171875"/>
                  </a:lnTo>
                  <a:lnTo>
                    <a:pt x="234313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2432031" cy="41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587"/>
                </a:lnSpc>
              </a:pPr>
              <a:r>
                <a:rPr lang="en-US" sz="3099" spc="89">
                  <a:solidFill>
                    <a:srgbClr val="FF3131"/>
                  </a:solidFill>
                  <a:latin typeface="Garet"/>
                  <a:ea typeface="Garet"/>
                  <a:cs typeface="Garet"/>
                  <a:sym typeface="Garet"/>
                </a:rPr>
                <a:t>Link del Video:</a:t>
              </a:r>
              <a:r>
                <a:rPr lang="en-US" sz="3099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https://youtu.be/VgPwkOUWoNo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22605" y="6432562"/>
            <a:ext cx="10684884" cy="1886203"/>
            <a:chOff x="0" y="0"/>
            <a:chExt cx="2814126" cy="4967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14126" cy="496778"/>
            </a:xfrm>
            <a:custGeom>
              <a:avLst/>
              <a:gdLst/>
              <a:ahLst/>
              <a:cxnLst/>
              <a:rect r="r" b="b" t="t" l="l"/>
              <a:pathLst>
                <a:path h="496778" w="2814126">
                  <a:moveTo>
                    <a:pt x="2610926" y="0"/>
                  </a:moveTo>
                  <a:lnTo>
                    <a:pt x="0" y="0"/>
                  </a:lnTo>
                  <a:lnTo>
                    <a:pt x="0" y="496778"/>
                  </a:lnTo>
                  <a:lnTo>
                    <a:pt x="2610926" y="496778"/>
                  </a:lnTo>
                  <a:lnTo>
                    <a:pt x="2814126" y="248389"/>
                  </a:lnTo>
                  <a:lnTo>
                    <a:pt x="261092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2699826" cy="572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587"/>
                </a:lnSpc>
              </a:pPr>
              <a:r>
                <a:rPr lang="en-US" sz="3099" spc="89" u="sng">
                  <a:solidFill>
                    <a:srgbClr val="FF3131"/>
                  </a:solidFill>
                  <a:latin typeface="Garet"/>
                  <a:ea typeface="Garet"/>
                  <a:cs typeface="Garet"/>
                  <a:sym typeface="Garet"/>
                  <a:hlinkClick r:id="rId6" tooltip="https://create.kahoot.it/details/3c1131ac-9caf-45fa-b6c7-bb04e1c780e9"/>
                </a:rPr>
                <a:t>Link de Quizziz:</a:t>
              </a:r>
            </a:p>
            <a:p>
              <a:pPr algn="l">
                <a:lnSpc>
                  <a:spcPts val="4587"/>
                </a:lnSpc>
              </a:pPr>
              <a:r>
                <a:rPr lang="en-US" sz="3099" spc="89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7" tooltip="https://create.kahoot.it/details/3c1131ac-9caf-45fa-b6c7-bb04e1c780e9"/>
                </a:rPr>
                <a:t>https://create.kahoot.it/details/3c1131ac-9caf-45fa-b6c7-bb04e1c780e9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45566" y="5766155"/>
            <a:ext cx="4613551" cy="666407"/>
            <a:chOff x="0" y="0"/>
            <a:chExt cx="1964221" cy="2837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Lógica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878654" y="562328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394336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REFERENCIAS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5320" y="2838687"/>
            <a:ext cx="15583980" cy="274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2"/>
              </a:lnSpc>
            </a:pPr>
          </a:p>
          <a:p>
            <a:pPr algn="l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Universidad </a:t>
            </a: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de San Carlos de Guatemala. (s.f.). Unidad 2: Lógica [Material del curso Lógica de Sistemas, Facultad de Ingeniería]. Plataforma UEDI.</a:t>
            </a:r>
          </a:p>
          <a:p>
            <a:pPr algn="ctr">
              <a:lnSpc>
                <a:spcPts val="4412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7795" y="3389104"/>
            <a:ext cx="8658828" cy="249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3"/>
              </a:lnSpc>
            </a:pPr>
            <a:r>
              <a:rPr lang="en-US" sz="6099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¡GRACIAS POR SU  ATENCIÓN!</a:t>
            </a:r>
          </a:p>
          <a:p>
            <a:pPr algn="just">
              <a:lnSpc>
                <a:spcPts val="634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414714" y="5958103"/>
            <a:ext cx="670499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5000" spc="1160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DUDAS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63751" y="1028700"/>
            <a:ext cx="2757268" cy="3770970"/>
          </a:xfrm>
          <a:custGeom>
            <a:avLst/>
            <a:gdLst/>
            <a:ahLst/>
            <a:cxnLst/>
            <a:rect r="r" b="b" t="t" l="l"/>
            <a:pathLst>
              <a:path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1098" y="7899735"/>
            <a:ext cx="1346580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464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RECUERDA QUE TENEMOS NUESTRO FORO SEMANAL DONDE PUEDES CONSULTAR CUALQUIER DUDA QUE TE SURJA EN LA SEMANA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889" y="654364"/>
            <a:ext cx="13991174" cy="18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0"/>
              </a:lnSpc>
            </a:pPr>
            <a:r>
              <a:rPr lang="en-US" sz="6098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COMPETENCIA(S) QUE DESARROLLAREMOS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91966" y="4432648"/>
            <a:ext cx="13448312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Reconoce los principios fundamentales de la lógica mediante el análisis de enunciados y situaciones cotidianas que permitan desarrollar habilidades de pensamiento crítico y razonamiento válido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0939" y="2959690"/>
            <a:ext cx="12625499" cy="249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7776" indent="-423888" lvl="1">
              <a:lnSpc>
                <a:spcPts val="6793"/>
              </a:lnSpc>
              <a:buFont typeface="Arial"/>
              <a:buChar char="•"/>
            </a:pPr>
            <a:r>
              <a:rPr lang="en-US" sz="3926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Nociones preliminares de Lógica</a:t>
            </a:r>
          </a:p>
          <a:p>
            <a:pPr algn="l" marL="847776" indent="-423888" lvl="1">
              <a:lnSpc>
                <a:spcPts val="6793"/>
              </a:lnSpc>
              <a:buFont typeface="Arial"/>
              <a:buChar char="•"/>
            </a:pPr>
            <a:r>
              <a:rPr lang="en-US" sz="3926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La Lógica</a:t>
            </a:r>
          </a:p>
          <a:p>
            <a:pPr algn="l">
              <a:lnSpc>
                <a:spcPts val="679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56560" y="1009650"/>
            <a:ext cx="13991174" cy="93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0"/>
              </a:lnSpc>
            </a:pPr>
            <a:r>
              <a:rPr lang="en-US" sz="6098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CONTENIDO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0694" y="2959286"/>
            <a:ext cx="6469782" cy="5044237"/>
          </a:xfrm>
          <a:custGeom>
            <a:avLst/>
            <a:gdLst/>
            <a:ahLst/>
            <a:cxnLst/>
            <a:rect r="r" b="b" t="t" l="l"/>
            <a:pathLst>
              <a:path h="5044237" w="6469782">
                <a:moveTo>
                  <a:pt x="0" y="0"/>
                </a:moveTo>
                <a:lnTo>
                  <a:pt x="6469782" y="0"/>
                </a:lnTo>
                <a:lnTo>
                  <a:pt x="6469782" y="5044237"/>
                </a:lnTo>
                <a:lnTo>
                  <a:pt x="0" y="5044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4889" y="644839"/>
            <a:ext cx="13991174" cy="163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2"/>
              </a:lnSpc>
            </a:pPr>
            <a:r>
              <a:rPr lang="en-US" sz="5498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NOCIONES PRELIMINARES DE LA LÓGICA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63107" y="2636605"/>
            <a:ext cx="7632005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Cuando hablamos de algo “lógico” o “ilógico”, nos estamos refiriendo normalmente a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que es algo natural, es de acuerdo a ciertas reglas, o que coinciden con nuestras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percepciones o modelos mentales que hemos generado.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0638" y="2172842"/>
            <a:ext cx="2970658" cy="2970658"/>
          </a:xfrm>
          <a:custGeom>
            <a:avLst/>
            <a:gdLst/>
            <a:ahLst/>
            <a:cxnLst/>
            <a:rect r="r" b="b" t="t" l="l"/>
            <a:pathLst>
              <a:path h="2970658" w="2970658">
                <a:moveTo>
                  <a:pt x="0" y="0"/>
                </a:moveTo>
                <a:lnTo>
                  <a:pt x="2970658" y="0"/>
                </a:lnTo>
                <a:lnTo>
                  <a:pt x="2970658" y="2970658"/>
                </a:lnTo>
                <a:lnTo>
                  <a:pt x="0" y="2970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9334" y="2125785"/>
            <a:ext cx="3064771" cy="3064771"/>
          </a:xfrm>
          <a:custGeom>
            <a:avLst/>
            <a:gdLst/>
            <a:ahLst/>
            <a:cxnLst/>
            <a:rect r="r" b="b" t="t" l="l"/>
            <a:pathLst>
              <a:path h="3064771" w="3064771">
                <a:moveTo>
                  <a:pt x="0" y="0"/>
                </a:moveTo>
                <a:lnTo>
                  <a:pt x="3064772" y="0"/>
                </a:lnTo>
                <a:lnTo>
                  <a:pt x="3064772" y="3064772"/>
                </a:lnTo>
                <a:lnTo>
                  <a:pt x="0" y="306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76310" y="1773187"/>
            <a:ext cx="4697415" cy="3417369"/>
          </a:xfrm>
          <a:custGeom>
            <a:avLst/>
            <a:gdLst/>
            <a:ahLst/>
            <a:cxnLst/>
            <a:rect r="r" b="b" t="t" l="l"/>
            <a:pathLst>
              <a:path h="3417369" w="4697415">
                <a:moveTo>
                  <a:pt x="0" y="0"/>
                </a:moveTo>
                <a:lnTo>
                  <a:pt x="4697415" y="0"/>
                </a:lnTo>
                <a:lnTo>
                  <a:pt x="4697415" y="3417370"/>
                </a:lnTo>
                <a:lnTo>
                  <a:pt x="0" y="341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4495" y="6057980"/>
            <a:ext cx="5159115" cy="3650074"/>
          </a:xfrm>
          <a:custGeom>
            <a:avLst/>
            <a:gdLst/>
            <a:ahLst/>
            <a:cxnLst/>
            <a:rect r="r" b="b" t="t" l="l"/>
            <a:pathLst>
              <a:path h="3650074" w="5159115">
                <a:moveTo>
                  <a:pt x="0" y="0"/>
                </a:moveTo>
                <a:lnTo>
                  <a:pt x="5159115" y="0"/>
                </a:lnTo>
                <a:lnTo>
                  <a:pt x="5159115" y="3650074"/>
                </a:lnTo>
                <a:lnTo>
                  <a:pt x="0" y="3650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4889" y="654364"/>
            <a:ext cx="13991174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5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CONCEPTOS DE LÓGICA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1662" y="5203209"/>
            <a:ext cx="307445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Definición Etimológica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59159" y="5203209"/>
            <a:ext cx="307445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Pensar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78662" y="5203209"/>
            <a:ext cx="307445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Razón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07976" y="8215145"/>
            <a:ext cx="514137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Razonamiento Lógico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82003"/>
            <a:ext cx="15884411" cy="104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CONCEPTOS QUE FORMAN PARTE DE LA LÓGICA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8901" y="1927290"/>
            <a:ext cx="16330944" cy="78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Definición Etimológica: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oda palabra tiene un significado y todas las palabras de forma parecida a los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seres vivos, nacen, crecen (se llenan de contenido), se desarrollan (dan origen a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otras palabras) y mueren (como las lenguas muertas). En este orden de ideas, la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Lógica también tiene su origen.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Pensar: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 un</a:t>
            </a: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complejo proceso que se inicia con la creación de imágenes mentales en nuestro cerebro. Estas imágenes las integramos, emparejamos, proyectamos o asociamos con nuestros conceptos o esquemas que tenemos memorizados, </a:t>
            </a: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representándonos</a:t>
            </a: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las situaciones del mundo.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Razón: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la facultad con la cual el ser humano es capaz de identificar conceptos, cuestionarlos, encontrar coherencia o cualquier contradicción entre ellos y así inducir o deducir otros distintos de los que ya conoce.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Razonamiento Lógico: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  <a:r>
              <a:rPr lang="en-US" sz="2499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un conjunto de juicios que mantienen entre sí relaciones lógicas de tal forma que partiendo de algunos juicios dados a los que denominamos premisas podemos llevar deductivamente a un juicio el cual lo llamamos conclusión.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5422" y="2706438"/>
            <a:ext cx="5650629" cy="2966580"/>
          </a:xfrm>
          <a:custGeom>
            <a:avLst/>
            <a:gdLst/>
            <a:ahLst/>
            <a:cxnLst/>
            <a:rect r="r" b="b" t="t" l="l"/>
            <a:pathLst>
              <a:path h="2966580" w="5650629">
                <a:moveTo>
                  <a:pt x="0" y="0"/>
                </a:moveTo>
                <a:lnTo>
                  <a:pt x="5650630" y="0"/>
                </a:lnTo>
                <a:lnTo>
                  <a:pt x="5650630" y="2966581"/>
                </a:lnTo>
                <a:lnTo>
                  <a:pt x="0" y="2966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4889" y="644839"/>
            <a:ext cx="13991174" cy="85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2"/>
              </a:lnSpc>
            </a:pPr>
            <a:r>
              <a:rPr lang="en-US" sz="5498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LA LÓGICA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07134" y="1012178"/>
            <a:ext cx="9338087" cy="749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79"/>
              </a:lnSpc>
            </a:pPr>
            <a:r>
              <a:rPr lang="en-US" sz="427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Hemos definido etimológicamente que es Lógica, que estudia y se ha</a:t>
            </a:r>
          </a:p>
          <a:p>
            <a:pPr algn="just">
              <a:lnSpc>
                <a:spcPts val="5979"/>
              </a:lnSpc>
            </a:pPr>
            <a:r>
              <a:rPr lang="en-US" sz="427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mencionado la importancia de conocer sus leyes, ahora la pregunta es ¿Es la Lógica una ciencia?.</a:t>
            </a:r>
          </a:p>
          <a:p>
            <a:pPr algn="just">
              <a:lnSpc>
                <a:spcPts val="5979"/>
              </a:lnSpc>
            </a:pPr>
          </a:p>
          <a:p>
            <a:pPr algn="just">
              <a:lnSpc>
                <a:spcPts val="5979"/>
              </a:lnSpc>
            </a:pPr>
            <a:r>
              <a:rPr lang="en-US" sz="427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Algunos científicos y hasta filósofos, le han negado a la Lógica el carácter de</a:t>
            </a:r>
          </a:p>
          <a:p>
            <a:pPr algn="just">
              <a:lnSpc>
                <a:spcPts val="5979"/>
              </a:lnSpc>
            </a:pPr>
            <a:r>
              <a:rPr lang="en-US" sz="427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ciencia. La ven como una disciplina o rama de otras ciencias.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70906" y="2197743"/>
            <a:ext cx="7848376" cy="5891514"/>
          </a:xfrm>
          <a:custGeom>
            <a:avLst/>
            <a:gdLst/>
            <a:ahLst/>
            <a:cxnLst/>
            <a:rect r="r" b="b" t="t" l="l"/>
            <a:pathLst>
              <a:path h="5891514" w="7848376">
                <a:moveTo>
                  <a:pt x="0" y="0"/>
                </a:moveTo>
                <a:lnTo>
                  <a:pt x="7848376" y="0"/>
                </a:lnTo>
                <a:lnTo>
                  <a:pt x="7848376" y="5891514"/>
                </a:lnTo>
                <a:lnTo>
                  <a:pt x="0" y="589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82002"/>
            <a:ext cx="15884411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NATURALEZA DE LA CIENCIA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3710" y="3401347"/>
            <a:ext cx="8028233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Material: </a:t>
            </a:r>
            <a:r>
              <a:rPr lang="en-US" sz="35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 refiere al ente en sí que estudia, el contenido o tema.</a:t>
            </a:r>
          </a:p>
          <a:p>
            <a:pPr algn="just">
              <a:lnSpc>
                <a:spcPts val="4900"/>
              </a:lnSpc>
            </a:pP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131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Formal: </a:t>
            </a:r>
            <a:r>
              <a:rPr lang="en-US" sz="350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 refiere a una de las características del tema que se estudia.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DAGn9eaqfbQ</dc:identifier>
  <dcterms:modified xsi:type="dcterms:W3CDTF">2011-08-01T06:04:30Z</dcterms:modified>
  <cp:revision>1</cp:revision>
  <dc:title>Unidad 2: Lógica</dc:title>
</cp:coreProperties>
</file>